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AI Security Operations Center (AiSOC) MSP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Transforming Enterprise AI Security into Managed Services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Incident Response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Six-phase approach to AI security incidents:</a:t>
            </a:r>
          </a:p>
          <a:p>
            <a:pPr lvl="1"/>
            <a:r>
              <a:t>1. Preparation: Establishing capabilities to respond to AI security incidents</a:t>
            </a:r>
          </a:p>
          <a:p>
            <a:pPr lvl="1"/>
            <a:r>
              <a:t>2. Detection &amp; Analysis: Identifying and investigating potential incidents</a:t>
            </a:r>
          </a:p>
          <a:p>
            <a:pPr lvl="1"/>
            <a:r>
              <a:t>3. Containment: Limiting the impact of confirmed incidents</a:t>
            </a:r>
          </a:p>
          <a:p>
            <a:pPr lvl="1"/>
            <a:r>
              <a:t>4. Eradication: Removing the threat from affected AI systems</a:t>
            </a:r>
          </a:p>
          <a:p>
            <a:pPr lvl="1"/>
            <a:r>
              <a:t>5. Recovery: Restoring AI systems to normal operation</a:t>
            </a:r>
          </a:p>
          <a:p>
            <a:pPr lvl="1"/>
            <a:r>
              <a:t>6. Post-Incident Activities: Learning from incidents to improve response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Disaster Recovery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Comprehensive disaster recovery for AI systems:</a:t>
            </a:r>
          </a:p>
          <a:p>
            <a:pPr lvl="1"/>
            <a:r>
              <a:t>• Critical AI systems identification and prioritization</a:t>
            </a:r>
          </a:p>
          <a:p>
            <a:pPr lvl="1"/>
            <a:r>
              <a:t>• AI model and training data backup strategies</a:t>
            </a:r>
          </a:p>
          <a:p>
            <a:pPr lvl="1"/>
            <a:r>
              <a:t>• Recovery scenarios and detailed procedures</a:t>
            </a:r>
          </a:p>
          <a:p>
            <a:pPr lvl="1"/>
            <a:r>
              <a:t>• Regular testing and continuous improvement</a:t>
            </a:r>
          </a:p>
          <a:p>
            <a:pPr lvl="1"/>
            <a:r>
              <a:t>• Business continuity planning for AI functions</a:t>
            </a:r>
          </a:p>
          <a:p>
            <a:pPr lvl="1"/>
            <a:r>
              <a:t>• Integration with enterprise GRC requirements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Mission 3: Enterprise to MSP AiSOC Transition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MSP Transition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Comprehensive framework for transitioning enterprise AiSOC to MSP model:</a:t>
            </a:r>
          </a:p>
          <a:p>
            <a:pPr lvl="1"/>
            <a:r>
              <a:t>• Business case and market opportunity analysis</a:t>
            </a:r>
          </a:p>
          <a:p>
            <a:pPr lvl="1"/>
            <a:r>
              <a:t>• Service delivery models and client segmentation</a:t>
            </a:r>
          </a:p>
          <a:p>
            <a:pPr lvl="1"/>
            <a:r>
              <a:t>• Core and specialized service offerings</a:t>
            </a:r>
          </a:p>
          <a:p>
            <a:pPr lvl="1"/>
            <a:r>
              <a:t>• Technology and operational infrastructure</a:t>
            </a:r>
          </a:p>
          <a:p>
            <a:pPr lvl="1"/>
            <a:r>
              <a:t>• Pricing models and SLA frameworks</a:t>
            </a:r>
          </a:p>
          <a:p>
            <a:pPr lvl="1"/>
            <a:r>
              <a:t>• Phased transition 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MSP Service Offerings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/>
          <a:p>
            <a:pPr>
              <a:defRPr b="1"/>
            </a:pPr>
            <a:r>
              <a:t>Core Services:</a:t>
            </a:r>
          </a:p>
          <a:p>
            <a:pPr lvl="1"/>
            <a:r>
              <a:t>• AI Security Monitoring and Detection</a:t>
            </a:r>
          </a:p>
          <a:p>
            <a:pPr lvl="1"/>
            <a:r>
              <a:t>• AI Incident Response and Management</a:t>
            </a:r>
          </a:p>
          <a:p>
            <a:pPr lvl="1"/>
            <a:r>
              <a:t>• AI Vulnerability Management</a:t>
            </a:r>
          </a:p>
          <a:p>
            <a:pPr lvl="1"/>
            <a:r>
              <a:t>• AI Threat Intelligence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/>
          <a:p>
            <a:pPr>
              <a:defRPr b="1"/>
            </a:pPr>
            <a:r>
              <a:t>Specialized Services:</a:t>
            </a:r>
          </a:p>
          <a:p>
            <a:pPr lvl="1"/>
            <a:r>
              <a:t>• Quantum-Safe AI Security</a:t>
            </a:r>
          </a:p>
          <a:p>
            <a:pPr lvl="1"/>
            <a:r>
              <a:t>• AI Ethics and Responsible AI</a:t>
            </a:r>
          </a:p>
          <a:p>
            <a:pPr lvl="1"/>
            <a:r>
              <a:t>• AI Supply Chain Security</a:t>
            </a:r>
          </a:p>
          <a:p>
            <a:pPr lvl="1"/>
            <a:r>
              <a:t>• AI Security Research and Development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MSP Pricing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Flexible pricing structures for diverse client needs:</a:t>
            </a:r>
          </a:p>
          <a:p>
            <a:pPr lvl="1"/>
            <a:r>
              <a:t>• Tiered Subscription Model</a:t>
            </a:r>
          </a:p>
          <a:p>
            <a:pPr lvl="2"/>
            <a:r>
              <a:t>Basic: $5,000-$10,000/month | Standard: $10,000-$25,000/month | Premium: $25,000-$50,000+/month</a:t>
            </a:r>
          </a:p>
          <a:p>
            <a:pPr lvl="1"/>
            <a:r>
              <a:t>• Consumption-Based Model</a:t>
            </a:r>
          </a:p>
          <a:p>
            <a:pPr lvl="2"/>
            <a:r>
              <a:t>Base fee plus usage charges based on AI models, transactions, and events</a:t>
            </a:r>
          </a:p>
          <a:p>
            <a:pPr lvl="1"/>
            <a:r>
              <a:t>• Hybrid Model</a:t>
            </a:r>
          </a:p>
          <a:p>
            <a:pPr lvl="2"/>
            <a:r>
              <a:t>Fixed fee for core services with variable fees for additional services</a:t>
            </a:r>
          </a:p>
          <a:p>
            <a:pPr lvl="1"/>
            <a:r>
              <a:t>• Outcome-Based Model</a:t>
            </a:r>
          </a:p>
          <a:p>
            <a:pPr lvl="2"/>
            <a:r>
              <a:t>Pricing tied to security outcomes with shared risk/reward structure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MSP Service Level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Comprehensive SLA framework for AI security services:</a:t>
            </a:r>
          </a:p>
          <a:p>
            <a:pPr lvl="1"/>
            <a:r>
              <a:t>• Service Availability: 99.9% platform availability, 24/7/365 operations</a:t>
            </a:r>
          </a:p>
          <a:p>
            <a:pPr lvl="1"/>
            <a:r>
              <a:t>• Incident Response Times:</a:t>
            </a:r>
          </a:p>
          <a:p>
            <a:pPr lvl="2"/>
            <a:r>
              <a:t>Critical: 15min initial response | High: 30min | Medium: 1hr | Low: 4hrs</a:t>
            </a:r>
          </a:p>
          <a:p>
            <a:pPr lvl="1"/>
            <a:r>
              <a:t>• Detection Capabilities: 95% of known threats, &lt;10% false positive rate</a:t>
            </a:r>
          </a:p>
          <a:p>
            <a:pPr lvl="1"/>
            <a:r>
              <a:t>• Reporting and Communication: Daily, weekly, and monthly reporting</a:t>
            </a:r>
          </a:p>
          <a:p>
            <a:pPr lvl="1"/>
            <a:r>
              <a:t>• SLA Management: Measurement, remediation, and governance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MSP Transition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Four-phase approach to enterprise-to-MSP transition:</a:t>
            </a:r>
          </a:p>
          <a:p>
            <a:pPr lvl="1"/>
            <a:r>
              <a:t>Phase 1: Assessment and Planning (1-3 months)</a:t>
            </a:r>
          </a:p>
          <a:p>
            <a:pPr lvl="2"/>
            <a:r>
              <a:t>Evaluate capabilities, analyze market, develop business plan</a:t>
            </a:r>
          </a:p>
          <a:p>
            <a:pPr lvl="1"/>
            <a:r>
              <a:t>Phase 2: Infrastructure Development (3-6 months)</a:t>
            </a:r>
          </a:p>
          <a:p>
            <a:pPr lvl="2"/>
            <a:r>
              <a:t>Build technology platform, develop processes, prepare go-to-market</a:t>
            </a:r>
          </a:p>
          <a:p>
            <a:pPr lvl="1"/>
            <a:r>
              <a:t>Phase 3: Pilot Implementation (6-9 months)</a:t>
            </a:r>
          </a:p>
          <a:p>
            <a:pPr lvl="2"/>
            <a:r>
              <a:t>Internal pilot, friendly client pilot, service refinement</a:t>
            </a:r>
          </a:p>
          <a:p>
            <a:pPr lvl="1"/>
            <a:r>
              <a:t>Phase 4: Full Launch and Scaling (9-12+ months)</a:t>
            </a:r>
          </a:p>
          <a:p>
            <a:pPr lvl="2"/>
            <a:r>
              <a:t>Commercial launch, operational scaling, service evolution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This project delivers a comprehensive framework for AI security innovation:</a:t>
            </a:r>
          </a:p>
          <a:p>
            <a:pPr lvl="1"/>
            <a:r>
              <a:t>• Groundbreaking AI security career pathways with detailed position frameworks</a:t>
            </a:r>
          </a:p>
          <a:p>
            <a:pPr lvl="1"/>
            <a:r>
              <a:t>• Comprehensive AiSOC structure with incident response and disaster recovery plans</a:t>
            </a:r>
          </a:p>
          <a:p>
            <a:pPr lvl="1"/>
            <a:r>
              <a:t>• Complete enterprise-to-MSP transition framework with service offerings and pricing</a:t>
            </a:r>
          </a:p>
          <a:p>
            <a:pPr lvl="1"/>
            <a:r>
              <a:t>• All deliverables available as secure PDF documentation, website, and this presentation</a:t>
            </a:r>
          </a:p>
          <a:p>
            <a:br/>
            <a:pPr/>
            <a:r>
              <a:t>These frameworks provide organizations with the tools needed to build effective AI security programs and services in an evolving threat landscape.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This presentation covers three key areas of AI security innovation:</a:t>
            </a:r>
          </a:p>
          <a:p>
            <a:pPr lvl="1"/>
            <a:r>
              <a:t>Mission 1: AI Security Career Pathways</a:t>
            </a:r>
          </a:p>
          <a:p>
            <a:pPr lvl="1"/>
            <a:r>
              <a:t>Mission 2: AI Security Operations Center (AiSOC) Framework</a:t>
            </a:r>
          </a:p>
          <a:p>
            <a:pPr lvl="1"/>
            <a:r>
              <a:t>Mission 3: Enterprise to MSP AiSOC Transition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Mission 1: AI Security Career Pathways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 Security Career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Groundbreaking position frameworks for AI security and governance:</a:t>
            </a:r>
          </a:p>
          <a:p>
            <a:pPr lvl="1"/>
            <a:r>
              <a:t>• Entry-level to executive positions with clear progression paths</a:t>
            </a:r>
          </a:p>
          <a:p>
            <a:pPr lvl="1"/>
            <a:r>
              <a:t>• Detailed position descriptions, responsibilities, and required skills</a:t>
            </a:r>
          </a:p>
          <a:p>
            <a:pPr lvl="1"/>
            <a:r>
              <a:t>• Position crossover duties from cybersecurity to AI security</a:t>
            </a:r>
          </a:p>
          <a:p>
            <a:pPr lvl="1"/>
            <a:r>
              <a:t>• Defined chain of command and reporting structures</a:t>
            </a:r>
          </a:p>
          <a:p>
            <a:pPr lvl="1"/>
            <a:r>
              <a:t>• Career initiation pathways from high school to workforce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AI Security 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/>
          <a:p>
            <a:pPr>
              <a:defRPr b="1"/>
            </a:pPr>
            <a:r>
              <a:t>Entry &amp; Mid-Level Positions:</a:t>
            </a:r>
          </a:p>
          <a:p>
            <a:pPr lvl="1"/>
            <a:r>
              <a:t>• AI Security Analyst</a:t>
            </a:r>
          </a:p>
          <a:p>
            <a:pPr lvl="1"/>
            <a:r>
              <a:t>• AI Data Security Specialist</a:t>
            </a:r>
          </a:p>
          <a:p>
            <a:pPr lvl="1"/>
            <a:r>
              <a:t>• AI Model Validation Specialist</a:t>
            </a:r>
          </a:p>
          <a:p>
            <a:pPr lvl="1"/>
            <a:r>
              <a:t>• AI Security Engineer</a:t>
            </a:r>
          </a:p>
          <a:p>
            <a:pPr lvl="1"/>
            <a:r>
              <a:t>• AI Penetration Tester</a:t>
            </a:r>
          </a:p>
          <a:p>
            <a:pPr lvl="1"/>
            <a:r>
              <a:t>• AI Security Incident Responder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/>
          <a:p>
            <a:pPr>
              <a:defRPr b="1"/>
            </a:pPr>
            <a:r>
              <a:t>Advanced &amp; Executive Positions:</a:t>
            </a:r>
          </a:p>
          <a:p>
            <a:pPr lvl="1"/>
            <a:r>
              <a:t>• AI Security Architect</a:t>
            </a:r>
          </a:p>
          <a:p>
            <a:pPr lvl="1"/>
            <a:r>
              <a:t>• AI Security Governance Manager</a:t>
            </a:r>
          </a:p>
          <a:p>
            <a:pPr lvl="1"/>
            <a:r>
              <a:t>• AI Red Team Lead</a:t>
            </a:r>
          </a:p>
          <a:p>
            <a:pPr lvl="1"/>
            <a:r>
              <a:t>• Chief AI Security Officer (CAISO)</a:t>
            </a:r>
          </a:p>
          <a:p>
            <a:pPr lvl="1"/>
            <a:r>
              <a:t>• AI Ethics and Security Director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Career Progression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Multiple career tracks for AI security professionals:</a:t>
            </a:r>
          </a:p>
          <a:p>
            <a:pPr lvl="1">
              <a:defRPr b="1"/>
            </a:pPr>
            <a:r>
              <a:t>Technical Track:</a:t>
            </a:r>
          </a:p>
          <a:p>
            <a:pPr lvl="2"/>
            <a:r>
              <a:t>AI Security Analyst → AI Security Engineer → AI Security Architect → CAISO</a:t>
            </a:r>
          </a:p>
          <a:p>
            <a:pPr lvl="1">
              <a:defRPr b="1"/>
            </a:pPr>
            <a:r>
              <a:t>Operations Track:</a:t>
            </a:r>
          </a:p>
          <a:p>
            <a:pPr lvl="2"/>
            <a:r>
              <a:t>AI Security Analyst → AI Security Incident Responder → Security Operations Manager → CAISO</a:t>
            </a:r>
          </a:p>
          <a:p>
            <a:pPr lvl="1">
              <a:defRPr b="1"/>
            </a:pPr>
            <a:r>
              <a:t>Governance Track:</a:t>
            </a:r>
          </a:p>
          <a:p>
            <a:pPr lvl="2"/>
            <a:r>
              <a:t>AI Data Security Specialist → AI Security Governance Manager → AI Ethics and Security Director → CAISO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Mission 2: AI Security Operations Center (AiSOC) Framework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Framework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Comprehensive framework for AI security operations:</a:t>
            </a:r>
          </a:p>
          <a:p>
            <a:pPr lvl="1"/>
            <a:r>
              <a:t>• Specialized organizational structure for AI security</a:t>
            </a:r>
          </a:p>
          <a:p>
            <a:pPr lvl="1"/>
            <a:r>
              <a:t>• Detailed position descriptions and responsibilities</a:t>
            </a:r>
          </a:p>
          <a:p>
            <a:pPr lvl="1"/>
            <a:r>
              <a:t>• Advanced technology stack for AI security monitoring</a:t>
            </a:r>
          </a:p>
          <a:p>
            <a:pPr lvl="1"/>
            <a:r>
              <a:t>• Operational procedures and best practices</a:t>
            </a:r>
          </a:p>
          <a:p>
            <a:pPr lvl="1"/>
            <a:r>
              <a:t>• Training requirements and skill development paths</a:t>
            </a:r>
          </a:p>
          <a:p>
            <a:pPr lvl="1"/>
            <a:r>
              <a:t>• Implementation roadmap and maturity model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AiSOC Technology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/>
          <a:p>
            <a:pPr>
              <a:defRPr b="1"/>
            </a:pPr>
            <a:r>
              <a:t>Core Technologies:</a:t>
            </a:r>
          </a:p>
          <a:p>
            <a:pPr lvl="1"/>
            <a:r>
              <a:t>• AI Security Information and Event Management (AI-SIEM)</a:t>
            </a:r>
          </a:p>
          <a:p>
            <a:pPr lvl="1"/>
            <a:r>
              <a:t>• AI Intrusion Detection/Prevention Systems</a:t>
            </a:r>
          </a:p>
          <a:p>
            <a:pPr lvl="1"/>
            <a:r>
              <a:t>• AI Content Filtering Systems</a:t>
            </a:r>
          </a:p>
          <a:p>
            <a:pPr lvl="1"/>
            <a:r>
              <a:t>• AI Model Security Monitoring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/>
          <a:p>
            <a:pPr>
              <a:defRPr b="1"/>
            </a:pPr>
            <a:r>
              <a:t>Advanced Technologies:</a:t>
            </a:r>
          </a:p>
          <a:p>
            <a:pPr lvl="1"/>
            <a:r>
              <a:t>• AI Data Security Monitoring</a:t>
            </a:r>
          </a:p>
          <a:p>
            <a:pPr lvl="1"/>
            <a:r>
              <a:t>• AI Threat Intelligence Platform</a:t>
            </a:r>
          </a:p>
          <a:p>
            <a:pPr lvl="1"/>
            <a:r>
              <a:t>• AI Security Orchestration, Automation, and Response (AI-SOAR)</a:t>
            </a:r>
          </a:p>
          <a:p>
            <a:pPr lvl="1"/>
            <a:r>
              <a:t>• AI Forensics and Investigation Tools</a:t>
            </a:r>
          </a:p>
          <a:p>
            <a:pPr lvl="1"/>
            <a:r>
              <a:t>• Network Operations Center (NOC) Integration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